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8" r:id="rId4"/>
    <p:sldMasterId id="2147484290" r:id="rId5"/>
  </p:sldMasterIdLst>
  <p:handoutMasterIdLst>
    <p:handoutMasterId r:id="rId12"/>
  </p:handoutMasterIdLst>
  <p:sldIdLst>
    <p:sldId id="259" r:id="rId6"/>
    <p:sldId id="260" r:id="rId7"/>
    <p:sldId id="262" r:id="rId8"/>
    <p:sldId id="261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DAB811"/>
    <a:srgbClr val="DAA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1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64304-BEBA-904D-A145-EA8A3692B6A8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ED58-2AD9-0B4D-982A-C0A0FC80C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6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816C-E748-0043-A32A-FDCA83BC78A8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816C-E748-0043-A32A-FDCA83BC78A8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A092-462A-D84E-B372-5EB858BC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816C-E748-0043-A32A-FDCA83BC78A8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A092-462A-D84E-B372-5EB858BC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057400"/>
            <a:ext cx="7315200" cy="1371600"/>
          </a:xfrm>
        </p:spPr>
        <p:txBody>
          <a:bodyPr/>
          <a:lstStyle>
            <a:lvl1pPr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486400"/>
            <a:ext cx="7239000" cy="609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7432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381750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7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53C7A-8591-4C24-8A5B-11F2298962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8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FBF14-6CEA-479A-82FD-68D0B48B61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39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EEE6-BABF-4133-91F9-6FCE51A3C3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9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94878-B726-4786-A799-8359A9B417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56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48CF-2879-47F4-8967-00D131E95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43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79F65-83A5-4BE9-8AAE-13207C0E4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18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D06C4-3965-4F67-A86B-90645A6927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6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816C-E748-0043-A32A-FDCA83BC78A8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A092-462A-D84E-B372-5EB858BC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3AED1-B625-4FAC-A235-02630EC35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25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1413F-3A05-4C48-B18A-186BBF4205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77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D8526-5468-4E39-A505-637D86C14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11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/>
          <a:lstStyle>
            <a:lvl1pPr marL="0" marR="0" defTabSz="410751">
              <a:defRPr sz="56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</p:spPr>
        <p:txBody>
          <a:bodyPr anchor="ctr"/>
          <a:lstStyle>
            <a:lvl1pPr marL="312528" marR="0" indent="-312528" defTabSz="410751">
              <a:spcBef>
                <a:spcPts val="2953"/>
              </a:spcBef>
              <a:buSzPct val="75000"/>
              <a:defRPr sz="25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25056" marR="0" indent="-312528" defTabSz="410751">
              <a:spcBef>
                <a:spcPts val="2953"/>
              </a:spcBef>
              <a:buSzPct val="75000"/>
              <a:defRPr sz="25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937584" marR="0" indent="-312528" defTabSz="410751">
              <a:spcBef>
                <a:spcPts val="2953"/>
              </a:spcBef>
              <a:buSzPct val="75000"/>
              <a:defRPr sz="25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50112" marR="0" indent="-312528" defTabSz="410751">
              <a:spcBef>
                <a:spcPts val="2953"/>
              </a:spcBef>
              <a:buSzPct val="75000"/>
              <a:defRPr sz="25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562640" marR="0" indent="-312528" defTabSz="410751">
              <a:spcBef>
                <a:spcPts val="2953"/>
              </a:spcBef>
              <a:buSzPct val="75000"/>
              <a:defRPr sz="25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31051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816C-E748-0043-A32A-FDCA83BC78A8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A092-462A-D84E-B372-5EB858BC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816C-E748-0043-A32A-FDCA83BC78A8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A092-462A-D84E-B372-5EB858BC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816C-E748-0043-A32A-FDCA83BC78A8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A092-462A-D84E-B372-5EB858BC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816C-E748-0043-A32A-FDCA83BC78A8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A092-462A-D84E-B372-5EB858BC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816C-E748-0043-A32A-FDCA83BC78A8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A092-462A-D84E-B372-5EB858BC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816C-E748-0043-A32A-FDCA83BC78A8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816C-E748-0043-A32A-FDCA83BC78A8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A092-462A-D84E-B372-5EB858BC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0816C-E748-0043-A32A-FDCA83BC78A8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A092-462A-D84E-B372-5EB858BC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00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8175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85DEB41-889B-49C9-92D3-C6ACF817D348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762000"/>
            <a:ext cx="83058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4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kgsli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 b="6882"/>
          <a:stretch/>
        </p:blipFill>
        <p:spPr>
          <a:xfrm>
            <a:off x="0" y="442403"/>
            <a:ext cx="9144000" cy="5943600"/>
          </a:xfrm>
          <a:prstGeom prst="rect">
            <a:avLst/>
          </a:prstGeom>
        </p:spPr>
      </p:pic>
      <p:pic>
        <p:nvPicPr>
          <p:cNvPr id="15" name="Picture 14" descr="fleurdelis.ai"/>
          <p:cNvPicPr>
            <a:picLocks noChangeAspect="1"/>
          </p:cNvPicPr>
          <p:nvPr/>
        </p:nvPicPr>
        <p:blipFill rotWithShape="1"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9" t="35127" r="33902" b="40491"/>
          <a:stretch/>
        </p:blipFill>
        <p:spPr>
          <a:xfrm>
            <a:off x="0" y="300554"/>
            <a:ext cx="5243814" cy="608544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413860" y="5070777"/>
            <a:ext cx="3036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Times New Roman"/>
                <a:cs typeface="Times New Roman"/>
              </a:rPr>
              <a:t>Angela </a:t>
            </a:r>
            <a:r>
              <a:rPr lang="en-US" sz="1600" dirty="0">
                <a:latin typeface="Times New Roman"/>
                <a:cs typeface="Times New Roman"/>
              </a:rPr>
              <a:t>Futter, Project </a:t>
            </a:r>
            <a:r>
              <a:rPr lang="en-US" sz="1600" dirty="0" smtClean="0">
                <a:latin typeface="Times New Roman"/>
                <a:cs typeface="Times New Roman"/>
              </a:rPr>
              <a:t>Manager</a:t>
            </a:r>
            <a:endParaRPr lang="en-US" sz="1600" dirty="0">
              <a:latin typeface="Times New Roman"/>
              <a:cs typeface="Times New Roman"/>
            </a:endParaRPr>
          </a:p>
          <a:p>
            <a:pPr algn="r"/>
            <a:r>
              <a:rPr lang="en-US" sz="1600" dirty="0" smtClean="0">
                <a:latin typeface="Times New Roman"/>
                <a:cs typeface="Times New Roman"/>
              </a:rPr>
              <a:t>Louisville Office of Sustainability </a:t>
            </a:r>
          </a:p>
          <a:p>
            <a:pPr algn="r"/>
            <a:r>
              <a:rPr lang="en-US" sz="1600" dirty="0" smtClean="0">
                <a:latin typeface="Times New Roman"/>
                <a:cs typeface="Times New Roman"/>
              </a:rPr>
              <a:t>July 26</a:t>
            </a:r>
            <a:r>
              <a:rPr lang="en-US" sz="1600" baseline="30000" dirty="0" smtClean="0">
                <a:latin typeface="Times New Roman"/>
                <a:cs typeface="Times New Roman"/>
              </a:rPr>
              <a:t>th</a:t>
            </a:r>
            <a:r>
              <a:rPr lang="en-US" sz="1600" dirty="0" smtClean="0">
                <a:latin typeface="Times New Roman"/>
                <a:cs typeface="Times New Roman"/>
              </a:rPr>
              <a:t>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14192" y="779888"/>
            <a:ext cx="3729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Cool Roof Rebate Program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557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Roofs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53C7A-8591-4C24-8A5B-11F2298962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69" y="970472"/>
            <a:ext cx="4792337" cy="2286000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85800" y="1219201"/>
            <a:ext cx="3403121" cy="2037272"/>
          </a:xfrm>
        </p:spPr>
        <p:txBody>
          <a:bodyPr/>
          <a:lstStyle/>
          <a:p>
            <a:r>
              <a:rPr lang="en-US" sz="2000" dirty="0"/>
              <a:t>R</a:t>
            </a:r>
            <a:r>
              <a:rPr lang="en-US" sz="2000" dirty="0" smtClean="0"/>
              <a:t>oof material that acts to reflect solar rays rather than absorb</a:t>
            </a:r>
          </a:p>
          <a:p>
            <a:r>
              <a:rPr lang="en-US" sz="2000" dirty="0" smtClean="0"/>
              <a:t>Typically lighter in color</a:t>
            </a:r>
          </a:p>
          <a:p>
            <a:r>
              <a:rPr lang="en-US" sz="2000" dirty="0" smtClean="0"/>
              <a:t>Shingle, metal or coating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19509" y="3502325"/>
            <a:ext cx="40479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3399"/>
                </a:solidFill>
              </a:rPr>
              <a:t>Benefits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Reduced energy </a:t>
            </a:r>
            <a:r>
              <a:rPr lang="en-US" sz="2000" dirty="0" smtClean="0"/>
              <a:t>consumption</a:t>
            </a:r>
            <a:endParaRPr lang="en-US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Lower energy cost</a:t>
            </a:r>
            <a:endParaRPr lang="en-US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Cooler house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Cooler community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68815" y="3786997"/>
            <a:ext cx="3562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Reduced air pollution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Reduced greenhouse gas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Improved human health and comfort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502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4914"/>
            <a:ext cx="8001000" cy="4387970"/>
          </a:xfrm>
        </p:spPr>
        <p:txBody>
          <a:bodyPr/>
          <a:lstStyle/>
          <a:p>
            <a:r>
              <a:rPr lang="en-US" sz="2000" dirty="0" smtClean="0"/>
              <a:t>$1 per sq ft cool roof installed, with goal of over 200,000 sq ft new cool roofs</a:t>
            </a:r>
          </a:p>
          <a:p>
            <a:r>
              <a:rPr lang="en-US" sz="2000" dirty="0" smtClean="0"/>
              <a:t>High heat districts (1, 3, 4, 5, 6, 12, and 14) will receive 60% of funding</a:t>
            </a:r>
          </a:p>
          <a:p>
            <a:r>
              <a:rPr lang="en-US" sz="2000" dirty="0" smtClean="0"/>
              <a:t>$1 per sq ft with residential max of $2,000 and commercial $5,000-low and $10,000-steep)</a:t>
            </a:r>
          </a:p>
          <a:p>
            <a:r>
              <a:rPr lang="en-US" sz="2000" dirty="0" smtClean="0"/>
              <a:t>Condos with 10 or less units max at $2,000 and more than 10 units at $</a:t>
            </a:r>
            <a:r>
              <a:rPr lang="en-US" sz="2000" dirty="0" smtClean="0"/>
              <a:t>5,000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Cool roofs have a higher upfront cost the rebate helps to cover that additional cost.  Property owner then recoup energy costs and the community benefits.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53C7A-8591-4C24-8A5B-11F2298962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2328" y="5512279"/>
            <a:ext cx="6685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IT’S A WIN-WIN FOR EVERYONE!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9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Product must be ES certified</a:t>
            </a:r>
          </a:p>
          <a:p>
            <a:r>
              <a:rPr lang="en-US" sz="2000" dirty="0" smtClean="0"/>
              <a:t>Installed by contractor in good standing</a:t>
            </a:r>
          </a:p>
          <a:p>
            <a:r>
              <a:rPr lang="en-US" sz="2000" dirty="0" smtClean="0"/>
              <a:t>Over air conditioned space</a:t>
            </a:r>
          </a:p>
          <a:p>
            <a:r>
              <a:rPr lang="en-US" sz="2000" dirty="0" smtClean="0"/>
              <a:t>Property owner must be applicant</a:t>
            </a:r>
          </a:p>
          <a:p>
            <a:r>
              <a:rPr lang="en-US" sz="2000" dirty="0" smtClean="0"/>
              <a:t>Located in Jefferson County</a:t>
            </a:r>
          </a:p>
          <a:p>
            <a:r>
              <a:rPr lang="en-US" sz="2000" dirty="0" smtClean="0"/>
              <a:t>If business, in compliance with MRC and HRC</a:t>
            </a:r>
          </a:p>
          <a:p>
            <a:r>
              <a:rPr lang="en-US" sz="2000" dirty="0" smtClean="0"/>
              <a:t>No liens and current on taxes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53C7A-8591-4C24-8A5B-11F2298962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4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Reimbursement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Issued after installation and submission of:</a:t>
            </a:r>
          </a:p>
          <a:p>
            <a:pPr lvl="1"/>
            <a:r>
              <a:rPr lang="en-US" sz="2000" dirty="0" smtClean="0"/>
              <a:t>Complete application</a:t>
            </a:r>
          </a:p>
          <a:p>
            <a:pPr lvl="1"/>
            <a:r>
              <a:rPr lang="en-US" sz="2000" dirty="0" smtClean="0"/>
              <a:t>Purchase receipt</a:t>
            </a:r>
          </a:p>
          <a:p>
            <a:pPr lvl="1"/>
            <a:r>
              <a:rPr lang="en-US" sz="2000" dirty="0" smtClean="0"/>
              <a:t>Photos of completed project</a:t>
            </a:r>
          </a:p>
          <a:p>
            <a:pPr lvl="1"/>
            <a:r>
              <a:rPr lang="en-US" sz="2000" dirty="0" smtClean="0"/>
              <a:t>Documentation of roof size, brand and color of material used</a:t>
            </a:r>
          </a:p>
          <a:p>
            <a:pPr lvl="1"/>
            <a:r>
              <a:rPr lang="en-US" sz="2000" dirty="0" smtClean="0"/>
              <a:t>W-9</a:t>
            </a:r>
          </a:p>
          <a:p>
            <a:pPr lvl="1"/>
            <a:r>
              <a:rPr lang="en-US" sz="2000" dirty="0" smtClean="0"/>
              <a:t>Document stating no liens or outstanding taxes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53C7A-8591-4C24-8A5B-11F2298962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Program details and online application</a:t>
            </a:r>
          </a:p>
          <a:p>
            <a:pPr marL="0" indent="0">
              <a:buNone/>
            </a:pPr>
            <a:endParaRPr lang="en-US" sz="2000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u="sng" dirty="0" smtClean="0">
                <a:solidFill>
                  <a:schemeClr val="accent1"/>
                </a:solidFill>
              </a:rPr>
              <a:t>https</a:t>
            </a:r>
            <a:r>
              <a:rPr lang="en-US" sz="2000" u="sng" dirty="0">
                <a:solidFill>
                  <a:schemeClr val="accent1"/>
                </a:solidFill>
              </a:rPr>
              <a:t>://</a:t>
            </a:r>
            <a:r>
              <a:rPr lang="en-US" sz="2000" u="sng" dirty="0" smtClean="0">
                <a:solidFill>
                  <a:schemeClr val="accent1"/>
                </a:solidFill>
              </a:rPr>
              <a:t>louisvilleky.gov/government/sustainability/incentives#1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Contact me </a:t>
            </a:r>
            <a:r>
              <a:rPr lang="en-US" sz="2000" dirty="0" smtClean="0"/>
              <a:t>directly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Angela.futter@louisvilleky.gov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502-574-1976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53C7A-8591-4C24-8A5B-11F2298962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90896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333399"/>
      </a:dk2>
      <a:lt2>
        <a:srgbClr val="B4B2C0"/>
      </a:lt2>
      <a:accent1>
        <a:srgbClr val="003399"/>
      </a:accent1>
      <a:accent2>
        <a:srgbClr val="D0DBF2"/>
      </a:accent2>
      <a:accent3>
        <a:srgbClr val="FFFFFF"/>
      </a:accent3>
      <a:accent4>
        <a:srgbClr val="000000"/>
      </a:accent4>
      <a:accent5>
        <a:srgbClr val="AAADCA"/>
      </a:accent5>
      <a:accent6>
        <a:srgbClr val="BCC6DB"/>
      </a:accent6>
      <a:hlink>
        <a:srgbClr val="E8CE86"/>
      </a:hlink>
      <a:folHlink>
        <a:srgbClr val="D9B7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99"/>
        </a:accent1>
        <a:accent2>
          <a:srgbClr val="D0DBF2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BCC6DB"/>
        </a:accent6>
        <a:hlink>
          <a:srgbClr val="E8CE86"/>
        </a:hlink>
        <a:folHlink>
          <a:srgbClr val="D9B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333399"/>
        </a:dk2>
        <a:lt2>
          <a:srgbClr val="B4B2C0"/>
        </a:lt2>
        <a:accent1>
          <a:srgbClr val="003399"/>
        </a:accent1>
        <a:accent2>
          <a:srgbClr val="D0DBF2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BCC6DB"/>
        </a:accent6>
        <a:hlink>
          <a:srgbClr val="E8CE86"/>
        </a:hlink>
        <a:folHlink>
          <a:srgbClr val="D9B7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67BE84-6DD5-45BF-8EDB-C602F7002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40D0150-90CE-4F72-91F4-91C9FCE334E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32A36F-1793-4515-B4F7-C2E1FC54D9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2333</TotalTime>
  <Words>270</Words>
  <Application>Microsoft Office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Black</vt:lpstr>
      <vt:lpstr>Default Design</vt:lpstr>
      <vt:lpstr>PowerPoint Presentation</vt:lpstr>
      <vt:lpstr>Cool Roofs</vt:lpstr>
      <vt:lpstr>Overview of Program</vt:lpstr>
      <vt:lpstr>Program Requirements</vt:lpstr>
      <vt:lpstr>Requirements for Reimbursement</vt:lpstr>
      <vt:lpstr>For more information: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priscilla daffin</dc:creator>
  <cp:lastModifiedBy>Futter, Angela C.</cp:lastModifiedBy>
  <cp:revision>53</cp:revision>
  <cp:lastPrinted>2012-02-16T19:45:42Z</cp:lastPrinted>
  <dcterms:created xsi:type="dcterms:W3CDTF">2012-01-20T15:13:12Z</dcterms:created>
  <dcterms:modified xsi:type="dcterms:W3CDTF">2017-07-24T12:56:50Z</dcterms:modified>
</cp:coreProperties>
</file>